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62" r:id="rId13"/>
    <p:sldId id="279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164E05-6328-4336-AF12-0F6E8401A3FD}" v="11" dt="2025-08-22T18:10:14.086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77" d="100"/>
          <a:sy n="77" d="100"/>
        </p:scale>
        <p:origin x="912" y="5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ank Pandey" userId="a8a487a8b171eb31" providerId="LiveId" clId="{9D164E05-6328-4336-AF12-0F6E8401A3FD}"/>
    <pc:docChg chg="custSel modSld">
      <pc:chgData name="Mayank Pandey" userId="a8a487a8b171eb31" providerId="LiveId" clId="{9D164E05-6328-4336-AF12-0F6E8401A3FD}" dt="2025-08-22T18:12:05.207" v="33" actId="313"/>
      <pc:docMkLst>
        <pc:docMk/>
      </pc:docMkLst>
      <pc:sldChg chg="modTransition">
        <pc:chgData name="Mayank Pandey" userId="a8a487a8b171eb31" providerId="LiveId" clId="{9D164E05-6328-4336-AF12-0F6E8401A3FD}" dt="2025-08-22T18:09:44.892" v="1"/>
        <pc:sldMkLst>
          <pc:docMk/>
          <pc:sldMk cId="1642425379" sldId="256"/>
        </pc:sldMkLst>
      </pc:sldChg>
      <pc:sldChg chg="modTransition">
        <pc:chgData name="Mayank Pandey" userId="a8a487a8b171eb31" providerId="LiveId" clId="{9D164E05-6328-4336-AF12-0F6E8401A3FD}" dt="2025-08-22T18:09:52.032" v="3"/>
        <pc:sldMkLst>
          <pc:docMk/>
          <pc:sldMk cId="707789176" sldId="258"/>
        </pc:sldMkLst>
      </pc:sldChg>
      <pc:sldChg chg="modTransition">
        <pc:chgData name="Mayank Pandey" userId="a8a487a8b171eb31" providerId="LiveId" clId="{9D164E05-6328-4336-AF12-0F6E8401A3FD}" dt="2025-08-22T18:10:11.154" v="9"/>
        <pc:sldMkLst>
          <pc:docMk/>
          <pc:sldMk cId="1593920805" sldId="262"/>
        </pc:sldMkLst>
      </pc:sldChg>
      <pc:sldChg chg="modTransition">
        <pc:chgData name="Mayank Pandey" userId="a8a487a8b171eb31" providerId="LiveId" clId="{9D164E05-6328-4336-AF12-0F6E8401A3FD}" dt="2025-08-22T18:10:01.736" v="5"/>
        <pc:sldMkLst>
          <pc:docMk/>
          <pc:sldMk cId="1346372204" sldId="264"/>
        </pc:sldMkLst>
      </pc:sldChg>
      <pc:sldChg chg="modTransition">
        <pc:chgData name="Mayank Pandey" userId="a8a487a8b171eb31" providerId="LiveId" clId="{9D164E05-6328-4336-AF12-0F6E8401A3FD}" dt="2025-08-22T18:10:04.864" v="6"/>
        <pc:sldMkLst>
          <pc:docMk/>
          <pc:sldMk cId="4151694508" sldId="268"/>
        </pc:sldMkLst>
      </pc:sldChg>
      <pc:sldChg chg="modTransition">
        <pc:chgData name="Mayank Pandey" userId="a8a487a8b171eb31" providerId="LiveId" clId="{9D164E05-6328-4336-AF12-0F6E8401A3FD}" dt="2025-08-22T18:09:39.959" v="0"/>
        <pc:sldMkLst>
          <pc:docMk/>
          <pc:sldMk cId="2436493926" sldId="276"/>
        </pc:sldMkLst>
      </pc:sldChg>
      <pc:sldChg chg="modTransition">
        <pc:chgData name="Mayank Pandey" userId="a8a487a8b171eb31" providerId="LiveId" clId="{9D164E05-6328-4336-AF12-0F6E8401A3FD}" dt="2025-08-22T18:09:49.568" v="2"/>
        <pc:sldMkLst>
          <pc:docMk/>
          <pc:sldMk cId="2243494996" sldId="277"/>
        </pc:sldMkLst>
      </pc:sldChg>
      <pc:sldChg chg="modSp mod modTransition">
        <pc:chgData name="Mayank Pandey" userId="a8a487a8b171eb31" providerId="LiveId" clId="{9D164E05-6328-4336-AF12-0F6E8401A3FD}" dt="2025-08-22T18:12:05.207" v="33" actId="313"/>
        <pc:sldMkLst>
          <pc:docMk/>
          <pc:sldMk cId="4252466045" sldId="279"/>
        </pc:sldMkLst>
        <pc:spChg chg="mod">
          <ac:chgData name="Mayank Pandey" userId="a8a487a8b171eb31" providerId="LiveId" clId="{9D164E05-6328-4336-AF12-0F6E8401A3FD}" dt="2025-08-22T18:12:05.207" v="33" actId="313"/>
          <ac:spMkLst>
            <pc:docMk/>
            <pc:sldMk cId="4252466045" sldId="279"/>
            <ac:spMk id="7" creationId="{3FF2D739-E475-54F8-C832-F04A983D0F24}"/>
          </ac:spMkLst>
        </pc:spChg>
      </pc:sldChg>
      <pc:sldChg chg="modTransition">
        <pc:chgData name="Mayank Pandey" userId="a8a487a8b171eb31" providerId="LiveId" clId="{9D164E05-6328-4336-AF12-0F6E8401A3FD}" dt="2025-08-22T18:10:09.099" v="8"/>
        <pc:sldMkLst>
          <pc:docMk/>
          <pc:sldMk cId="1418789964" sldId="286"/>
        </pc:sldMkLst>
      </pc:sldChg>
      <pc:sldChg chg="modTransition">
        <pc:chgData name="Mayank Pandey" userId="a8a487a8b171eb31" providerId="LiveId" clId="{9D164E05-6328-4336-AF12-0F6E8401A3FD}" dt="2025-08-22T18:09:58.526" v="4"/>
        <pc:sldMkLst>
          <pc:docMk/>
          <pc:sldMk cId="1329539271" sldId="290"/>
        </pc:sldMkLst>
      </pc:sldChg>
      <pc:sldChg chg="modTransition">
        <pc:chgData name="Mayank Pandey" userId="a8a487a8b171eb31" providerId="LiveId" clId="{9D164E05-6328-4336-AF12-0F6E8401A3FD}" dt="2025-08-22T18:10:06.710" v="7"/>
        <pc:sldMkLst>
          <pc:docMk/>
          <pc:sldMk cId="3003251909" sldId="29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8/22/2025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8408" y="1099563"/>
            <a:ext cx="6366811" cy="1907822"/>
          </a:xfrm>
        </p:spPr>
        <p:txBody>
          <a:bodyPr>
            <a:normAutofit/>
          </a:bodyPr>
          <a:lstStyle/>
          <a:p>
            <a:r>
              <a:rPr lang="en-IN" dirty="0"/>
              <a:t>Retail Sales Analysis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373ADF-EAB7-4C8D-1C5F-A52CE9BB141C}"/>
              </a:ext>
            </a:extLst>
          </p:cNvPr>
          <p:cNvSpPr txBox="1"/>
          <p:nvPr/>
        </p:nvSpPr>
        <p:spPr>
          <a:xfrm>
            <a:off x="8438322" y="3299792"/>
            <a:ext cx="3448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>
                    <a:lumMod val="95000"/>
                  </a:schemeClr>
                </a:solidFill>
              </a:rPr>
              <a:t>By : Raamya Pandey </a:t>
            </a:r>
          </a:p>
          <a:p>
            <a:r>
              <a:rPr lang="en-IN" sz="2000" b="1" dirty="0">
                <a:solidFill>
                  <a:schemeClr val="bg1">
                    <a:lumMod val="95000"/>
                  </a:schemeClr>
                </a:solidFill>
              </a:rPr>
              <a:t>        BMAI-C-WD-E-B12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823359"/>
          </a:xfrm>
        </p:spPr>
        <p:txBody>
          <a:bodyPr>
            <a:normAutofit/>
          </a:bodyPr>
          <a:lstStyle/>
          <a:p>
            <a:r>
              <a:rPr lang="en-IN" dirty="0"/>
              <a:t>Skills Takeaway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1908314"/>
            <a:ext cx="9570720" cy="420945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SQL: Querying and data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Excel: Data cleaning and trend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Power BI: Dashboard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Business Intelligence: Driving strategic, data-backed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Retail Analytics: Customer, product, and sales insights</a:t>
            </a: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45427" y="2037522"/>
            <a:ext cx="5783036" cy="1192146"/>
          </a:xfrm>
        </p:spPr>
        <p:txBody>
          <a:bodyPr>
            <a:normAutofit/>
          </a:bodyPr>
          <a:lstStyle/>
          <a:p>
            <a:r>
              <a:rPr lang="en-US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9367" y="785191"/>
            <a:ext cx="2584173" cy="675861"/>
          </a:xfrm>
        </p:spPr>
        <p:txBody>
          <a:bodyPr>
            <a:normAutofit/>
          </a:bodyPr>
          <a:lstStyle/>
          <a:p>
            <a:r>
              <a:rPr lang="en-US" sz="4000" dirty="0"/>
              <a:t>Agenda</a:t>
            </a:r>
            <a:endParaRPr lang="en-Z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76392" y="506896"/>
            <a:ext cx="5261113" cy="5611191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Project Overview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Skills &amp; Tools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Revenue Insights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Product Insights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Customer Insights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Business Use Cases &amp; Results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Recommendations &amp; Conclusion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Skills Takeaway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 Q&amp;A / 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2927" y="97588"/>
            <a:ext cx="4845909" cy="906264"/>
          </a:xfrm>
        </p:spPr>
        <p:txBody>
          <a:bodyPr>
            <a:normAutofit/>
          </a:bodyPr>
          <a:lstStyle/>
          <a:p>
            <a:r>
              <a:rPr lang="en-IN" sz="3600" dirty="0"/>
              <a:t>Project Overview</a:t>
            </a:r>
            <a:endParaRPr lang="en-US" sz="3600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011EA7F-451B-0D2E-5760-FBF7807CE539}"/>
              </a:ext>
            </a:extLst>
          </p:cNvPr>
          <p:cNvSpPr txBox="1"/>
          <p:nvPr/>
        </p:nvSpPr>
        <p:spPr>
          <a:xfrm>
            <a:off x="4462670" y="1401417"/>
            <a:ext cx="744440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Problem: Retail businesses struggle to extract insights from raw data.</a:t>
            </a:r>
          </a:p>
          <a:p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Objective: Analyze sales data for revenue, customers, and inventory insights.</a:t>
            </a:r>
          </a:p>
          <a:p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Approach: SQL (extraction) + Excel (EDA) + Power BI (dashboards).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5763" y="355443"/>
            <a:ext cx="3932619" cy="638471"/>
          </a:xfrm>
        </p:spPr>
        <p:txBody>
          <a:bodyPr>
            <a:normAutofit/>
          </a:bodyPr>
          <a:lstStyle/>
          <a:p>
            <a:r>
              <a:rPr lang="en-IN" sz="3600" dirty="0"/>
              <a:t>Skills &amp; Tools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372" y="1307196"/>
            <a:ext cx="6594768" cy="364249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SQL: Queries, joins, aggregations.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Excel: Pivot tables, data cleaning,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Power BI/Tableau: Interactive dashboards.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Business Intelligence: Decision-making insights.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116" y="368543"/>
            <a:ext cx="5171661" cy="694149"/>
          </a:xfrm>
        </p:spPr>
        <p:txBody>
          <a:bodyPr>
            <a:normAutofit fontScale="90000"/>
          </a:bodyPr>
          <a:lstStyle/>
          <a:p>
            <a:r>
              <a:rPr lang="en-IN" dirty="0"/>
              <a:t>Revenue Insights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42122" y="1341782"/>
            <a:ext cx="6597650" cy="4800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2010 Revenue: ₹8.72M, 2009: </a:t>
            </a:r>
          </a:p>
          <a:p>
            <a:r>
              <a:rPr lang="en-US" sz="2800" dirty="0"/>
              <a:t>     ₹0.69M (growth).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UK contributes 85%+ revenue;  </a:t>
            </a:r>
          </a:p>
          <a:p>
            <a:r>
              <a:rPr lang="en-US" sz="2800" dirty="0"/>
              <a:t>     followed by EIRE, France, Germany.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Peak sales in Nov–Dec (holiday </a:t>
            </a:r>
          </a:p>
          <a:p>
            <a:r>
              <a:rPr lang="en-US" sz="2800" dirty="0"/>
              <a:t>     demand).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Daily spikes: Dec 3rd &amp; Dec 14</a:t>
            </a:r>
            <a:r>
              <a:rPr lang="en-US" sz="2800" baseline="30000" dirty="0"/>
              <a:t>th</a:t>
            </a:r>
            <a:r>
              <a:rPr lang="en-US" sz="2800" dirty="0"/>
              <a:t>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4704" y="140028"/>
            <a:ext cx="5128591" cy="694859"/>
          </a:xfrm>
        </p:spPr>
        <p:txBody>
          <a:bodyPr>
            <a:normAutofit/>
          </a:bodyPr>
          <a:lstStyle/>
          <a:p>
            <a:r>
              <a:rPr lang="en-IN" sz="3600" dirty="0"/>
              <a:t>Product Insights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1850" y="974035"/>
            <a:ext cx="6449785" cy="424400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Top Sellers: Sculpted Round, Party Pizza Dishes, Pink Flower Range.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Sellers: Multiple SKUs &lt; 50 units.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Few products drive most revenue.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Action: Optimize stock of high-demand items, phase out underperformers.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764" y="792612"/>
            <a:ext cx="9389288" cy="733905"/>
          </a:xfrm>
        </p:spPr>
        <p:txBody>
          <a:bodyPr/>
          <a:lstStyle/>
          <a:p>
            <a:r>
              <a:rPr lang="en-IN" dirty="0"/>
              <a:t>Customer Insights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42764" y="1958009"/>
            <a:ext cx="9389288" cy="36112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High-value customers (IDs: 12744, 14911, </a:t>
            </a:r>
          </a:p>
          <a:p>
            <a:r>
              <a:rPr lang="en-US" sz="3200" dirty="0"/>
              <a:t>    15098) spend &gt;₹20K each.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Revenue concentrated among repeat buyers.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Opportunity: Segmentation &amp; loyalty </a:t>
            </a:r>
          </a:p>
          <a:p>
            <a:r>
              <a:rPr lang="en-US" sz="3200" dirty="0"/>
              <a:t>     programs.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199063"/>
            <a:ext cx="6990522" cy="1409767"/>
          </a:xfrm>
        </p:spPr>
        <p:txBody>
          <a:bodyPr/>
          <a:lstStyle/>
          <a:p>
            <a:r>
              <a:rPr lang="en-IN" dirty="0"/>
              <a:t>Business Use Cases &amp; Results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1790354"/>
            <a:ext cx="7886080" cy="4565996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/>
              <a:t>Revenue Optimization: Identify top regions/products.</a:t>
            </a:r>
          </a:p>
          <a:p>
            <a:endParaRPr lang="en-US" sz="3200" dirty="0"/>
          </a:p>
          <a:p>
            <a:r>
              <a:rPr lang="en-US" sz="3200" dirty="0"/>
              <a:t>Customer Segmentation: Group buyers for targeted marketing.</a:t>
            </a:r>
          </a:p>
          <a:p>
            <a:endParaRPr lang="en-US" sz="3200" dirty="0"/>
          </a:p>
          <a:p>
            <a:r>
              <a:rPr lang="en-US" sz="3200" dirty="0"/>
              <a:t>Inventory Management: Avoid stockouts/overstock.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Results:</a:t>
            </a:r>
          </a:p>
          <a:p>
            <a:pPr marL="0" indent="0">
              <a:buNone/>
            </a:pPr>
            <a:r>
              <a:rPr lang="en-US" sz="3200" dirty="0"/>
              <a:t>     - Seasonal patterns identified.</a:t>
            </a:r>
          </a:p>
          <a:p>
            <a:pPr marL="0" indent="0">
              <a:buNone/>
            </a:pPr>
            <a:r>
              <a:rPr lang="en-US" sz="3200" dirty="0"/>
              <a:t>     - Best/low sellers ranked.</a:t>
            </a:r>
          </a:p>
          <a:p>
            <a:pPr marL="0" indent="0">
              <a:buNone/>
            </a:pPr>
            <a:r>
              <a:rPr lang="en-US" sz="3200" dirty="0"/>
              <a:t>     - Top customers profiled.</a:t>
            </a:r>
          </a:p>
          <a:p>
            <a:endParaRPr lang="en-US" sz="32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2332" y="371751"/>
            <a:ext cx="7606895" cy="1188692"/>
          </a:xfrm>
        </p:spPr>
        <p:txBody>
          <a:bodyPr>
            <a:normAutofit fontScale="90000"/>
          </a:bodyPr>
          <a:lstStyle/>
          <a:p>
            <a:r>
              <a:rPr lang="en-IN" dirty="0"/>
              <a:t>Recommendations &amp; Conclusion</a:t>
            </a:r>
            <a:endParaRPr lang="en-US" dirty="0"/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1789043"/>
            <a:ext cx="7615274" cy="4697207"/>
          </a:xfrm>
        </p:spPr>
        <p:txBody>
          <a:bodyPr>
            <a:normAutofit fontScale="85000" lnSpcReduction="10000"/>
          </a:bodyPr>
          <a:lstStyle/>
          <a:p>
            <a:endParaRPr lang="en-US" sz="3200" dirty="0"/>
          </a:p>
          <a:p>
            <a:r>
              <a:rPr lang="en-US" sz="3200" dirty="0"/>
              <a:t>Focus campaigns in UK/EU markets.</a:t>
            </a:r>
          </a:p>
          <a:p>
            <a:endParaRPr lang="en-US" sz="3200" dirty="0"/>
          </a:p>
          <a:p>
            <a:r>
              <a:rPr lang="en-US" sz="3200" dirty="0"/>
              <a:t>Leverage festive seasons with promotions.</a:t>
            </a:r>
          </a:p>
          <a:p>
            <a:endParaRPr lang="en-US" sz="3200" dirty="0"/>
          </a:p>
          <a:p>
            <a:r>
              <a:rPr lang="en-US" sz="3200" dirty="0"/>
              <a:t>Scale down or re-strategize low- </a:t>
            </a:r>
          </a:p>
          <a:p>
            <a:pPr marL="0" indent="0">
              <a:buNone/>
            </a:pPr>
            <a:r>
              <a:rPr lang="en-US" sz="3200" dirty="0"/>
              <a:t>    performing SKUs.</a:t>
            </a:r>
          </a:p>
          <a:p>
            <a:endParaRPr lang="en-US" sz="3200" dirty="0"/>
          </a:p>
          <a:p>
            <a:r>
              <a:rPr lang="en-US" sz="3200" dirty="0"/>
              <a:t>Build loyalty programs for top buyers.</a:t>
            </a:r>
          </a:p>
          <a:p>
            <a:endParaRPr lang="en-US" sz="3200" dirty="0"/>
          </a:p>
          <a:p>
            <a:r>
              <a:rPr lang="en-US" sz="3200" dirty="0"/>
              <a:t>Use forecasts for inventory &amp; pricing.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34</TotalTime>
  <Words>405</Words>
  <Application>Microsoft Office PowerPoint</Application>
  <PresentationFormat>Widescreen</PresentationFormat>
  <Paragraphs>98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Calibri</vt:lpstr>
      <vt:lpstr>Wingdings</vt:lpstr>
      <vt:lpstr>Custom</vt:lpstr>
      <vt:lpstr>Retail Sales Analysis</vt:lpstr>
      <vt:lpstr>Agenda</vt:lpstr>
      <vt:lpstr>Project Overview</vt:lpstr>
      <vt:lpstr>Skills &amp; Tools</vt:lpstr>
      <vt:lpstr>Revenue Insights</vt:lpstr>
      <vt:lpstr>Product Insights</vt:lpstr>
      <vt:lpstr>Customer Insights</vt:lpstr>
      <vt:lpstr>Business Use Cases &amp; Results</vt:lpstr>
      <vt:lpstr>Recommendations &amp; Conclusion</vt:lpstr>
      <vt:lpstr>Skills Takeaway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Mayank Pandey</dc:creator>
  <cp:lastModifiedBy>Mayank Pandey</cp:lastModifiedBy>
  <cp:revision>1</cp:revision>
  <dcterms:created xsi:type="dcterms:W3CDTF">2025-08-22T17:37:56Z</dcterms:created>
  <dcterms:modified xsi:type="dcterms:W3CDTF">2025-08-22T18:12:11Z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